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  <p:sldMasterId id="2147483688" r:id="rId5"/>
    <p:sldMasterId id="2147483674" r:id="rId6"/>
  </p:sldMasterIdLst>
  <p:notesMasterIdLst>
    <p:notesMasterId r:id="rId23"/>
  </p:notesMasterIdLst>
  <p:handoutMasterIdLst>
    <p:handoutMasterId r:id="rId24"/>
  </p:handoutMasterIdLst>
  <p:sldIdLst>
    <p:sldId id="257" r:id="rId7"/>
    <p:sldId id="260" r:id="rId8"/>
    <p:sldId id="287" r:id="rId9"/>
    <p:sldId id="279" r:id="rId10"/>
    <p:sldId id="280" r:id="rId11"/>
    <p:sldId id="276" r:id="rId12"/>
    <p:sldId id="286" r:id="rId13"/>
    <p:sldId id="263" r:id="rId14"/>
    <p:sldId id="291" r:id="rId15"/>
    <p:sldId id="281" r:id="rId16"/>
    <p:sldId id="284" r:id="rId17"/>
    <p:sldId id="289" r:id="rId18"/>
    <p:sldId id="282" r:id="rId19"/>
    <p:sldId id="290" r:id="rId20"/>
    <p:sldId id="283" r:id="rId21"/>
    <p:sldId id="288" r:id="rId22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ECA2C38-3744-9CE6-0A03-8188ACEC0C45}" name="Bogdan Gavril" initials="BG" userId="S::bogavril@microsoft.com::6eeda3a1-c3b9-4e92-a94d-965a50c06de7" providerId="AD"/>
  <p188:author id="{F14E3477-4A95-C27B-6849-E85FDE421F7C}" name="Sameer Khandekar" initials="SK" userId="S::samkhand@microsoft.com::087cd22b-af31-47dd-bf22-a547dc2a9e8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9D6D19-B4D7-F37B-41D2-7DD260568957}" v="32" dt="2022-08-02T16:59:37.501"/>
    <p1510:client id="{C35B975C-6F62-41B7-44B8-E03CF0F9DD5E}" v="26" dt="2022-08-02T12:54:05.829"/>
    <p1510:client id="{FA6D30C9-2BBA-41ED-89E9-EB6143497199}" v="6" dt="2022-07-20T21:42:27.4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65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font" Target="fonts/font10.fntdata"/><Relationship Id="rId42" Type="http://schemas.microsoft.com/office/2018/10/relationships/authors" Target="author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5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ED0B156-7AD3-1D2A-ACAA-FCB25E22D89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287F50-635A-E8E9-F650-827E63F8E4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0F750A-DF67-42FB-9B16-7EA80D1991EE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331212-EB53-B908-D49F-848BA89ABB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D83D3F-C59B-979B-65C2-16A69B64C48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E788B7-509F-4646-88BF-A3BD0ED6B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28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10000"/>
              </a:lnSpc>
            </a:pPr>
            <a:r>
              <a:rPr lang="en-US" dirty="0">
                <a:latin typeface="Open Sans"/>
                <a:ea typeface="Open Sans"/>
                <a:cs typeface="Open Sans"/>
              </a:rPr>
              <a:t>Client – The mobile app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Resource Owner – End user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Open Sans"/>
                <a:ea typeface="Open Sans"/>
                <a:cs typeface="Open Sans"/>
              </a:rPr>
              <a:t>Authorization Server - aka Identity Provider or IdP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Open Sans"/>
                <a:ea typeface="Open Sans"/>
                <a:cs typeface="Open Sans"/>
              </a:rPr>
              <a:t>Resource server – hosts protected API, validates token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40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azure/active-directory/develop/authentication-flows-app-scenarios" TargetMode="External"/><Relationship Id="rId3" Type="http://schemas.openxmlformats.org/officeDocument/2006/relationships/hyperlink" Target="https://github.com/AzureAD/microsoft-authentication-library-for-dotnet" TargetMode="External"/><Relationship Id="rId7" Type="http://schemas.openxmlformats.org/officeDocument/2006/relationships/hyperlink" Target="https://docs.microsoft.com/en-us/azure/active-directory/develop/sample-v2-code" TargetMode="External"/><Relationship Id="rId2" Type="http://schemas.openxmlformats.org/officeDocument/2006/relationships/hyperlink" Target="https://www.nuget.org/packages/Microsoft.Identity.Clie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blogs.microsoft.com/dotnet/devops-for-dotnet-maui/" TargetMode="External"/><Relationship Id="rId5" Type="http://schemas.openxmlformats.org/officeDocument/2006/relationships/hyperlink" Target="https://github.com/AzureAD/microsoft-authentication-library-for-dotnet/tree/main/tests/devapps/MauiApps" TargetMode="External"/><Relationship Id="rId4" Type="http://schemas.openxmlformats.org/officeDocument/2006/relationships/hyperlink" Target="https://github.com/AzureAD/microsoft-authentication-library-for-dotnet/blob/main/MauiStatus.m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Authenticate users and call protected APIs in your MAUI app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Sameer Khandekar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9129657-C0FE-8C98-9EAC-350513661A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08252" y="4904241"/>
            <a:ext cx="3390929" cy="188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Cross Platform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Create the </a:t>
            </a:r>
            <a:r>
              <a:rPr lang="en-US" err="1"/>
              <a:t>PublicClientApplication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Call </a:t>
            </a:r>
            <a:r>
              <a:rPr lang="en-US" err="1"/>
              <a:t>AcquireTokenSilent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If it requires UI, call </a:t>
            </a:r>
            <a:r>
              <a:rPr lang="en-US" err="1"/>
              <a:t>AcquireTokenInteractive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1EB4F9-C2A2-A412-AC56-50D34EC25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310" y="2337597"/>
            <a:ext cx="7220958" cy="10097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1C55D5-D958-DC1E-A62B-D63DE195A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310" y="3761268"/>
            <a:ext cx="7286625" cy="838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0FE33DE-42BF-28F3-C149-6E301E507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1836" y="5402691"/>
            <a:ext cx="7201905" cy="98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648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Tweaks for Broker and B2C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lvl="1"/>
            <a:r>
              <a:rPr lang="en-US"/>
              <a:t>Broker</a:t>
            </a:r>
          </a:p>
          <a:p>
            <a:pPr lvl="2"/>
            <a:r>
              <a:rPr lang="en-US"/>
              <a:t>Create - Add </a:t>
            </a:r>
            <a:r>
              <a:rPr lang="en-US" err="1"/>
              <a:t>WithBroker</a:t>
            </a:r>
            <a:r>
              <a:rPr lang="en-US"/>
              <a:t>.</a:t>
            </a:r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r>
              <a:rPr lang="en-US">
                <a:latin typeface="Open Sans"/>
                <a:ea typeface="Open Sans"/>
                <a:cs typeface="Open Sans"/>
              </a:rPr>
              <a:t>Interactive – Keep </a:t>
            </a:r>
            <a:r>
              <a:rPr lang="en-US" err="1">
                <a:latin typeface="Open Sans"/>
                <a:ea typeface="Open Sans"/>
                <a:cs typeface="Open Sans"/>
              </a:rPr>
              <a:t>WithSystemWebViewOptions</a:t>
            </a:r>
            <a:r>
              <a:rPr lang="en-US">
                <a:latin typeface="Open Sans"/>
                <a:ea typeface="Open Sans"/>
                <a:cs typeface="Open Sans"/>
              </a:rPr>
              <a:t>/</a:t>
            </a:r>
            <a:r>
              <a:rPr lang="en-US" err="1">
                <a:latin typeface="Open Sans"/>
                <a:ea typeface="Open Sans"/>
                <a:cs typeface="Open Sans"/>
              </a:rPr>
              <a:t>WithUseEmbeddedView</a:t>
            </a:r>
            <a:r>
              <a:rPr lang="en-US">
                <a:latin typeface="Open Sans"/>
                <a:ea typeface="Open Sans"/>
                <a:cs typeface="Open Sans"/>
              </a:rPr>
              <a:t> Used when broker is not available.</a:t>
            </a:r>
          </a:p>
          <a:p>
            <a:pPr lvl="2"/>
            <a:endParaRPr lang="en-US"/>
          </a:p>
          <a:p>
            <a:pPr lvl="1"/>
            <a:r>
              <a:rPr lang="en-US"/>
              <a:t>B2C</a:t>
            </a:r>
          </a:p>
          <a:p>
            <a:pPr lvl="2"/>
            <a:r>
              <a:rPr lang="en-US"/>
              <a:t>Create – Add WithB2CAuthority </a:t>
            </a:r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r>
              <a:rPr lang="en-US"/>
              <a:t>Silent – Add WithB2CAuthority</a:t>
            </a:r>
          </a:p>
          <a:p>
            <a:pPr lvl="2"/>
            <a:r>
              <a:rPr lang="en-US" err="1"/>
              <a:t>WithBroker</a:t>
            </a:r>
            <a:r>
              <a:rPr lang="en-US"/>
              <a:t> is not applicable</a:t>
            </a:r>
          </a:p>
          <a:p>
            <a:pPr lvl="2"/>
            <a:r>
              <a:rPr lang="en-US">
                <a:latin typeface="Open Sans"/>
                <a:ea typeface="Open Sans"/>
                <a:cs typeface="Open Sans"/>
              </a:rPr>
              <a:t>Google B2C does not support Embedded View</a:t>
            </a:r>
            <a:endParaRPr lang="en-US"/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C3BD05-5531-787E-B8A4-96429D0D6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935" y="2482122"/>
            <a:ext cx="3620005" cy="5906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DA20EE-CD97-00AA-D4B8-75C3D6B1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494" y="4454009"/>
            <a:ext cx="7173326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103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3BE6D-DD86-D38A-BD7D-5D7DE8670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Cross Platform Code – Maui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395B8-8871-AA79-C365-1D5C54E34E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Project structure </a:t>
            </a:r>
          </a:p>
          <a:p>
            <a:pPr lvl="1"/>
            <a:r>
              <a:rPr lang="en-US"/>
              <a:t>Will show in the code</a:t>
            </a:r>
          </a:p>
          <a:p>
            <a:r>
              <a:rPr lang="en-US">
                <a:latin typeface="Open Sans"/>
                <a:ea typeface="Open Sans"/>
                <a:cs typeface="Open Sans"/>
              </a:rPr>
              <a:t>Internal change: </a:t>
            </a:r>
            <a:r>
              <a:rPr lang="en-US" strike="sngStrike" err="1">
                <a:latin typeface="Open Sans"/>
                <a:ea typeface="Open Sans"/>
                <a:cs typeface="Open Sans"/>
              </a:rPr>
              <a:t>AesManaged</a:t>
            </a:r>
            <a:r>
              <a:rPr lang="en-US">
                <a:latin typeface="Open Sans"/>
                <a:ea typeface="Open Sans"/>
                <a:cs typeface="Open Sans"/>
              </a:rPr>
              <a:t> -&gt; Aes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91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Android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/>
              <a:t>AndroidManifest.xml</a:t>
            </a:r>
          </a:p>
          <a:p>
            <a:pPr lvl="2"/>
            <a:r>
              <a:rPr lang="en-US"/>
              <a:t>Add </a:t>
            </a:r>
            <a:r>
              <a:rPr lang="en-US" err="1"/>
              <a:t>BrowserTabActivity</a:t>
            </a:r>
            <a:r>
              <a:rPr lang="en-US"/>
              <a:t> and </a:t>
            </a:r>
            <a:r>
              <a:rPr lang="en-US" err="1"/>
              <a:t>MsalActivity</a:t>
            </a:r>
            <a:r>
              <a:rPr lang="en-US"/>
              <a:t> as respondent to redirect URI</a:t>
            </a:r>
          </a:p>
          <a:p>
            <a:pPr lvl="1"/>
            <a:r>
              <a:rPr lang="en-US" err="1"/>
              <a:t>MainActivity.cs</a:t>
            </a:r>
            <a:endParaRPr lang="en-US"/>
          </a:p>
          <a:p>
            <a:pPr lvl="2"/>
            <a:r>
              <a:rPr lang="en-US" err="1"/>
              <a:t>OnCreate</a:t>
            </a:r>
            <a:endParaRPr lang="en-US"/>
          </a:p>
          <a:p>
            <a:pPr lvl="2"/>
            <a:r>
              <a:rPr lang="en-US" err="1"/>
              <a:t>OnActivityResult</a:t>
            </a:r>
            <a:endParaRPr lang="en-US"/>
          </a:p>
          <a:p>
            <a:pPr lvl="1"/>
            <a:r>
              <a:rPr lang="en-US" err="1"/>
              <a:t>MsalActivity.cs</a:t>
            </a:r>
            <a:endParaRPr lang="en-US"/>
          </a:p>
          <a:p>
            <a:pPr lvl="2"/>
            <a:r>
              <a:rPr lang="en-US">
                <a:latin typeface="Open Sans"/>
                <a:ea typeface="Open Sans"/>
                <a:cs typeface="Open Sans"/>
              </a:rPr>
              <a:t>For non broker only</a:t>
            </a:r>
          </a:p>
          <a:p>
            <a:pPr lvl="1"/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07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6413F-BAEE-65BB-AB2A-EDB468ADF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Android Code – Maui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67538-356B-14CA-D7FA-9BE07F125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Open Sans"/>
                <a:ea typeface="Open Sans"/>
                <a:cs typeface="Open Sans"/>
              </a:rPr>
              <a:t>Internal: </a:t>
            </a:r>
            <a:r>
              <a:rPr lang="en-US" strike="sngStrike" err="1">
                <a:latin typeface="Open Sans"/>
                <a:ea typeface="Open Sans"/>
                <a:cs typeface="Open Sans"/>
              </a:rPr>
              <a:t>AndroidClientHandler</a:t>
            </a:r>
            <a:r>
              <a:rPr lang="en-US">
                <a:latin typeface="Open Sans"/>
                <a:ea typeface="Open Sans"/>
                <a:cs typeface="Open Sans"/>
              </a:rPr>
              <a:t> -&gt; </a:t>
            </a:r>
            <a:r>
              <a:rPr lang="en-US" err="1">
                <a:latin typeface="Open Sans"/>
                <a:ea typeface="Open Sans"/>
                <a:cs typeface="Open Sans"/>
              </a:rPr>
              <a:t>AndroidMessageHandler</a:t>
            </a:r>
            <a:endParaRPr lang="en-US">
              <a:latin typeface="Open Sans"/>
              <a:ea typeface="Open Sans"/>
              <a:cs typeface="Open Sans"/>
            </a:endParaRPr>
          </a:p>
          <a:p>
            <a:endParaRPr lang="en-US"/>
          </a:p>
          <a:p>
            <a:r>
              <a:rPr lang="en-US"/>
              <a:t>Add [Activity(Exported =true)] to Activity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13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iOS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AppDelegate.cs</a:t>
            </a:r>
            <a:endParaRPr lang="en-US"/>
          </a:p>
          <a:p>
            <a:pPr lvl="1"/>
            <a:r>
              <a:rPr lang="en-US"/>
              <a:t>Configure Redirect URI</a:t>
            </a:r>
          </a:p>
          <a:p>
            <a:pPr lvl="1"/>
            <a:r>
              <a:rPr lang="en-US"/>
              <a:t>Broker Override </a:t>
            </a:r>
            <a:r>
              <a:rPr lang="en-US" err="1"/>
              <a:t>OpentURL</a:t>
            </a:r>
            <a:r>
              <a:rPr lang="en-US"/>
              <a:t> – Continue with </a:t>
            </a:r>
            <a:r>
              <a:rPr lang="en-US" err="1"/>
              <a:t>AuthenticationContinuationHelper</a:t>
            </a:r>
            <a:endParaRPr lang="en-US"/>
          </a:p>
          <a:p>
            <a:r>
              <a:rPr lang="en-US" err="1"/>
              <a:t>Entitlements.plist</a:t>
            </a:r>
            <a:endParaRPr lang="en-US"/>
          </a:p>
          <a:p>
            <a:pPr lvl="1"/>
            <a:r>
              <a:rPr lang="en-US"/>
              <a:t>Add </a:t>
            </a:r>
          </a:p>
          <a:p>
            <a:r>
              <a:rPr lang="en-US" err="1"/>
              <a:t>Info.plist</a:t>
            </a:r>
            <a:endParaRPr lang="en-US"/>
          </a:p>
          <a:p>
            <a:pPr lvl="1"/>
            <a:r>
              <a:rPr lang="en-US"/>
              <a:t>Broker – Add</a:t>
            </a:r>
          </a:p>
          <a:p>
            <a:pPr marL="457200" lvl="1" indent="0">
              <a:buNone/>
            </a:pPr>
            <a:r>
              <a:rPr lang="en-US" err="1"/>
              <a:t>LSApplicationQueriesSchemes</a:t>
            </a:r>
            <a:r>
              <a:rPr lang="en-US"/>
              <a:t>, </a:t>
            </a:r>
          </a:p>
          <a:p>
            <a:pPr marL="457200" lvl="1" indent="0">
              <a:buNone/>
            </a:pPr>
            <a:r>
              <a:rPr lang="en-US"/>
              <a:t>and </a:t>
            </a:r>
            <a:r>
              <a:rPr lang="en-US" err="1"/>
              <a:t>CFBundleURLTypes</a:t>
            </a:r>
            <a:endParaRPr lang="en-US"/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FD2A8-E5FE-2931-C83D-C1320624C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212" y="3429000"/>
            <a:ext cx="5201376" cy="762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17B397-3902-630B-58BA-E963213A6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081" y="4365901"/>
            <a:ext cx="3618938" cy="212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63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iOS Changes - Maui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AppDelegate</a:t>
            </a:r>
            <a:r>
              <a:rPr lang="en-US"/>
              <a:t>:: </a:t>
            </a:r>
            <a:r>
              <a:rPr lang="en-US" err="1"/>
              <a:t>OpenUrl</a:t>
            </a:r>
            <a:r>
              <a:rPr lang="en-US"/>
              <a:t> no pointer to the </a:t>
            </a:r>
            <a:r>
              <a:rPr lang="en-US" err="1"/>
              <a:t>sourceApplication</a:t>
            </a:r>
            <a:endParaRPr lang="en-US"/>
          </a:p>
          <a:p>
            <a:r>
              <a:rPr lang="en-US"/>
              <a:t>Specify min iOS in the project</a:t>
            </a:r>
          </a:p>
        </p:txBody>
      </p:sp>
    </p:spTree>
    <p:extLst>
      <p:ext uri="{BB962C8B-B14F-4D97-AF65-F5344CB8AC3E}">
        <p14:creationId xmlns:p14="http://schemas.microsoft.com/office/powerpoint/2010/main" val="953943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History of 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 username and password</a:t>
            </a:r>
          </a:p>
          <a:p>
            <a:pPr lvl="1"/>
            <a:r>
              <a:rPr lang="en-US" dirty="0"/>
              <a:t>Plain text</a:t>
            </a:r>
          </a:p>
          <a:p>
            <a:r>
              <a:rPr lang="en-US" dirty="0"/>
              <a:t>Problem: No way to get data from the 3</a:t>
            </a:r>
            <a:r>
              <a:rPr lang="en-US" baseline="30000" dirty="0"/>
              <a:t>rd</a:t>
            </a:r>
            <a:r>
              <a:rPr lang="en-US" dirty="0"/>
              <a:t> party other than store as plain text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OAuth 2.0 &amp; OpenID Connect (OIDC)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b="1" dirty="0"/>
              <a:t>High Level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Open Sans"/>
                <a:ea typeface="Open Sans"/>
                <a:cs typeface="Open Sans"/>
              </a:rPr>
              <a:t>Scoped Access to resource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Open Sans"/>
                <a:ea typeface="Open Sans"/>
                <a:cs typeface="Open Sans"/>
              </a:rPr>
              <a:t>Private dialog between Authorization Server and User</a:t>
            </a:r>
          </a:p>
          <a:p>
            <a:pPr>
              <a:lnSpc>
                <a:spcPct val="110000"/>
              </a:lnSpc>
            </a:pPr>
            <a:r>
              <a:rPr lang="en-US" b="1" dirty="0"/>
              <a:t>Token Types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AT, RT</a:t>
            </a:r>
          </a:p>
          <a:p>
            <a:pPr lvl="1">
              <a:lnSpc>
                <a:spcPct val="110000"/>
              </a:lnSpc>
            </a:pPr>
            <a:r>
              <a:rPr lang="en-US" dirty="0" err="1"/>
              <a:t>IdToken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9E36D3-229D-4134-C0B4-A948C20B9B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97082"/>
            <a:ext cx="5181600" cy="420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34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Authorization Code Flow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1B7E2A-36AE-ACA6-E501-5A5D06FD9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375" y="1825625"/>
            <a:ext cx="695325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147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MSAL.NET made it simple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Configuration in Portal</a:t>
            </a:r>
          </a:p>
          <a:p>
            <a:pPr lvl="1"/>
            <a:r>
              <a:rPr lang="en-US" dirty="0"/>
              <a:t>https://aka.ms/mobile-app-reg</a:t>
            </a:r>
          </a:p>
          <a:p>
            <a:r>
              <a:rPr lang="en-US" dirty="0"/>
              <a:t>Public Client – Desktop Apps, Mobile Apps</a:t>
            </a:r>
          </a:p>
          <a:p>
            <a:pPr lvl="1"/>
            <a:r>
              <a:rPr lang="en-US" dirty="0"/>
              <a:t>Corporate Accounts (Azure Active Directory)</a:t>
            </a:r>
          </a:p>
          <a:p>
            <a:pPr lvl="1"/>
            <a:r>
              <a:rPr lang="en-US" dirty="0"/>
              <a:t>Personal Accounts (B2C e.g. Facebook, Google, Microsoft Personal Account)</a:t>
            </a:r>
          </a:p>
          <a:p>
            <a:r>
              <a:rPr lang="en-US" dirty="0"/>
              <a:t>Code – Only 3 cross platform steps</a:t>
            </a:r>
          </a:p>
          <a:p>
            <a:pPr lvl="1"/>
            <a:r>
              <a:rPr lang="en-US" dirty="0"/>
              <a:t>Create the </a:t>
            </a:r>
            <a:r>
              <a:rPr lang="en-US" dirty="0" err="1"/>
              <a:t>PublicClientApplication</a:t>
            </a:r>
            <a:endParaRPr lang="en-US" dirty="0"/>
          </a:p>
          <a:p>
            <a:pPr lvl="1"/>
            <a:r>
              <a:rPr lang="en-US" dirty="0"/>
              <a:t>Call </a:t>
            </a:r>
            <a:r>
              <a:rPr lang="en-US" dirty="0" err="1"/>
              <a:t>AcquireTokenSilent</a:t>
            </a:r>
            <a:endParaRPr lang="en-US" dirty="0"/>
          </a:p>
          <a:p>
            <a:pPr lvl="1"/>
            <a:r>
              <a:rPr lang="en-US" dirty="0"/>
              <a:t>If it requires UI, call </a:t>
            </a:r>
            <a:r>
              <a:rPr lang="en-US" dirty="0" err="1"/>
              <a:t>AcquireTokenInteractive</a:t>
            </a:r>
            <a:endParaRPr lang="en-US" dirty="0"/>
          </a:p>
          <a:p>
            <a:r>
              <a:rPr lang="en-US" dirty="0"/>
              <a:t>Platform specific code + redirect URIs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15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D8E6520-FB03-2A43-A2E7-56B03E0EF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EACF5B-F443-DC2C-4539-846799F22D79}"/>
              </a:ext>
            </a:extLst>
          </p:cNvPr>
          <p:cNvSpPr txBox="1">
            <a:spLocks/>
          </p:cNvSpPr>
          <p:nvPr/>
        </p:nvSpPr>
        <p:spPr>
          <a:xfrm>
            <a:off x="838200" y="34607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Demos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75C659-6113-F1D2-1076-0E790DAA7558}"/>
              </a:ext>
            </a:extLst>
          </p:cNvPr>
          <p:cNvSpPr txBox="1"/>
          <p:nvPr/>
        </p:nvSpPr>
        <p:spPr>
          <a:xfrm>
            <a:off x="606424" y="1381260"/>
            <a:ext cx="7508875" cy="3098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Maui Basic App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Maui App With Broker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Maui B2C App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Location: 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https://github.com/AzureAD/microsoft-authentication-library-for-dotnet/tree/main/tests/devapps/MauiApps</a:t>
            </a:r>
          </a:p>
        </p:txBody>
      </p:sp>
    </p:spTree>
    <p:extLst>
      <p:ext uri="{BB962C8B-B14F-4D97-AF65-F5344CB8AC3E}">
        <p14:creationId xmlns:p14="http://schemas.microsoft.com/office/powerpoint/2010/main" val="650461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NuGet - </a:t>
            </a:r>
            <a:r>
              <a:rPr lang="en-US">
                <a:hlinkClick r:id="rId2"/>
              </a:rPr>
              <a:t>https://www.nuget.org/packages/Microsoft.Identity.Client/</a:t>
            </a:r>
            <a:r>
              <a:rPr lang="en-US"/>
              <a:t> </a:t>
            </a:r>
          </a:p>
          <a:p>
            <a:r>
              <a:rPr lang="en-US"/>
              <a:t>GitHub - </a:t>
            </a:r>
            <a:r>
              <a:rPr lang="en-US">
                <a:hlinkClick r:id="rId3"/>
              </a:rPr>
              <a:t>https://github.com/AzureAD/microsoft-authentication-library-for-dotnet</a:t>
            </a:r>
            <a:r>
              <a:rPr lang="en-US"/>
              <a:t> </a:t>
            </a:r>
          </a:p>
          <a:p>
            <a:r>
              <a:rPr lang="en-US"/>
              <a:t>Maui Status - </a:t>
            </a:r>
            <a:r>
              <a:rPr lang="en-US">
                <a:hlinkClick r:id="rId4"/>
              </a:rPr>
              <a:t>https://github.com/AzureAD/microsoft-authentication-library-for-dotnet/blob/main/MauiStatus.md</a:t>
            </a:r>
            <a:r>
              <a:rPr lang="en-US"/>
              <a:t> </a:t>
            </a:r>
          </a:p>
          <a:p>
            <a:r>
              <a:rPr lang="en-US"/>
              <a:t>Maui </a:t>
            </a:r>
            <a:r>
              <a:rPr lang="en-US" err="1"/>
              <a:t>DevApps</a:t>
            </a:r>
            <a:r>
              <a:rPr lang="en-US"/>
              <a:t> - </a:t>
            </a:r>
            <a:r>
              <a:rPr lang="en-US">
                <a:hlinkClick r:id="rId5"/>
              </a:rPr>
              <a:t>https://github.com/AzureAD/microsoft-authentication-library-for-dotnet/tree/main/tests/devapps/MauiApps</a:t>
            </a:r>
            <a:r>
              <a:rPr lang="en-US"/>
              <a:t> </a:t>
            </a:r>
          </a:p>
          <a:p>
            <a:r>
              <a:rPr lang="en-US"/>
              <a:t>Maui DevOps - </a:t>
            </a:r>
            <a:r>
              <a:rPr lang="en-US">
                <a:hlinkClick r:id="rId6"/>
              </a:rPr>
              <a:t>https://devblogs.microsoft.com/dotnet/devops-for-dotnet-maui/</a:t>
            </a:r>
            <a:r>
              <a:rPr lang="en-US"/>
              <a:t> </a:t>
            </a:r>
          </a:p>
          <a:p>
            <a:r>
              <a:rPr lang="en-US"/>
              <a:t>MSAL samples - </a:t>
            </a:r>
            <a:r>
              <a:rPr lang="en-US">
                <a:hlinkClick r:id="rId7"/>
              </a:rPr>
              <a:t>https://docs.microsoft.com/en-us/azure/active-directory/develop/sample-v2-code</a:t>
            </a:r>
            <a:r>
              <a:rPr lang="en-US"/>
              <a:t> </a:t>
            </a:r>
          </a:p>
          <a:p>
            <a:r>
              <a:rPr lang="en-US"/>
              <a:t>App Types and Auth Flows - </a:t>
            </a:r>
            <a:r>
              <a:rPr lang="en-US">
                <a:hlinkClick r:id="rId8"/>
              </a:rPr>
              <a:t>https://docs.microsoft.com/en-us/azure/active-directory/develop/authentication-flows-app-scenarios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92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Ask your questions live on Twitter #dotNETConf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E964B-F955-F384-1B25-0667A39C6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Consolidated code changes in the next slides.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56032-876E-EE36-3492-C29328D58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4858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ntentdescription xmlns="ea166cb1-5cf5-4182-b1b5-b852c899323b" xsi:nil="true"/>
    <MediaServiceKeyPoints xmlns="ea166cb1-5cf5-4182-b1b5-b852c899323b" xsi:nil="true"/>
    <lcf76f155ced4ddcb4097134ff3c332f xmlns="ea166cb1-5cf5-4182-b1b5-b852c899323b">
      <Terms xmlns="http://schemas.microsoft.com/office/infopath/2007/PartnerControls"/>
    </lcf76f155ced4ddcb4097134ff3c332f>
    <TaxCatchAll xmlns="230e9df3-be65-4c73-a93b-d1236ebd677e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C511B96A464145B5706C89EBFFDB9E" ma:contentTypeVersion="23" ma:contentTypeDescription="Create a new document." ma:contentTypeScope="" ma:versionID="00fffbe8754452d457fce25162346c99">
  <xsd:schema xmlns:xsd="http://www.w3.org/2001/XMLSchema" xmlns:xs="http://www.w3.org/2001/XMLSchema" xmlns:p="http://schemas.microsoft.com/office/2006/metadata/properties" xmlns:ns1="http://schemas.microsoft.com/sharepoint/v3" xmlns:ns2="8384cc34-be98-4802-9a6f-a3cb981090f0" xmlns:ns3="ea166cb1-5cf5-4182-b1b5-b852c899323b" xmlns:ns4="230e9df3-be65-4c73-a93b-d1236ebd677e" targetNamespace="http://schemas.microsoft.com/office/2006/metadata/properties" ma:root="true" ma:fieldsID="606a9c5c53510b88f2fd8514b6f53de1" ns1:_="" ns2:_="" ns3:_="" ns4:_="">
    <xsd:import namespace="http://schemas.microsoft.com/sharepoint/v3"/>
    <xsd:import namespace="8384cc34-be98-4802-9a6f-a3cb981090f0"/>
    <xsd:import namespace="ea166cb1-5cf5-4182-b1b5-b852c899323b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1:_ip_UnifiedCompliancePolicyProperties" minOccurs="0"/>
                <xsd:element ref="ns1:_ip_UnifiedCompliancePolicyUIAction" minOccurs="0"/>
                <xsd:element ref="ns3:MediaServiceDateTake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Contentdescrip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4cc34-be98-4802-9a6f-a3cb981090f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166cb1-5cf5-4182-b1b5-b852c89932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7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MediaServiceAutoKeyPoints" ma:index="2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3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LengthInSeconds" ma:index="24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6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Contentdescription" ma:index="28" nillable="true" ma:displayName="Comments" ma:description="Describe content included in this video." ma:format="Dropdown" ma:internalName="Contentdescription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7" nillable="true" ma:displayName="Taxonomy Catch All Column" ma:hidden="true" ma:list="{90876b7c-8ff2-46c5-bb57-f884d31d099f}" ma:internalName="TaxCatchAll" ma:showField="CatchAllData" ma:web="8384cc34-be98-4802-9a6f-a3cb981090f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EC5E25-870C-45A7-801E-9CEA5E85C209}">
  <ds:schemaRefs>
    <ds:schemaRef ds:uri="230e9df3-be65-4c73-a93b-d1236ebd677e"/>
    <ds:schemaRef ds:uri="http://www.w3.org/XML/1998/namespace"/>
    <ds:schemaRef ds:uri="http://purl.org/dc/elements/1.1/"/>
    <ds:schemaRef ds:uri="ea166cb1-5cf5-4182-b1b5-b852c899323b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8384cc34-be98-4802-9a6f-a3cb981090f0"/>
    <ds:schemaRef ds:uri="http://schemas.microsoft.com/sharepoint/v3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1752893-6D8B-4DA1-95C4-AF96B1C71171}">
  <ds:schemaRefs>
    <ds:schemaRef ds:uri="230e9df3-be65-4c73-a93b-d1236ebd677e"/>
    <ds:schemaRef ds:uri="8384cc34-be98-4802-9a6f-a3cb981090f0"/>
    <ds:schemaRef ds:uri="ea166cb1-5cf5-4182-b1b5-b852c899323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6C2AC65-5C9B-492F-A476-9FA69A47951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1529</TotalTime>
  <Words>525</Words>
  <Application>Microsoft Office PowerPoint</Application>
  <PresentationFormat>Widescreen</PresentationFormat>
  <Paragraphs>99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Open Sans</vt:lpstr>
      <vt:lpstr>Consolas</vt:lpstr>
      <vt:lpstr>Arial</vt:lpstr>
      <vt:lpstr>Calibri</vt:lpstr>
      <vt:lpstr>1_Office Theme</vt:lpstr>
      <vt:lpstr>3_Office Theme</vt:lpstr>
      <vt:lpstr>2_Office Theme</vt:lpstr>
      <vt:lpstr>Authenticate users and call protected APIs in your MAUI app </vt:lpstr>
      <vt:lpstr>History of Authentication</vt:lpstr>
      <vt:lpstr>What is OAuth 2.0 &amp; OpenID Connect (OIDC)</vt:lpstr>
      <vt:lpstr>Authorization Code Flow</vt:lpstr>
      <vt:lpstr>MSAL.NET made it simple</vt:lpstr>
      <vt:lpstr>PowerPoint Presentation</vt:lpstr>
      <vt:lpstr>References</vt:lpstr>
      <vt:lpstr>Thanks for joining!</vt:lpstr>
      <vt:lpstr>Consolidated code changes in the next slides.</vt:lpstr>
      <vt:lpstr>Cross Platform Code</vt:lpstr>
      <vt:lpstr>Tweaks for Broker and B2C</vt:lpstr>
      <vt:lpstr>Cross Platform Code – Maui Difference</vt:lpstr>
      <vt:lpstr>Android Changes</vt:lpstr>
      <vt:lpstr>Android Code – Maui Difference</vt:lpstr>
      <vt:lpstr>iOS Changes</vt:lpstr>
      <vt:lpstr>iOS Changes - Maui Difference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Sameer Khandekar</cp:lastModifiedBy>
  <cp:revision>5</cp:revision>
  <dcterms:created xsi:type="dcterms:W3CDTF">2020-08-18T20:47:27Z</dcterms:created>
  <dcterms:modified xsi:type="dcterms:W3CDTF">2022-08-16T20:11:11Z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MediaServiceImageTags">
    <vt:lpwstr/>
  </property>
  <property fmtid="{D5CDD505-2E9C-101B-9397-08002B2CF9AE}" pid="10" name="ContentTypeId">
    <vt:lpwstr>0x01010029C511B96A464145B5706C89EBFFDB9E</vt:lpwstr>
  </property>
</Properties>
</file>